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Dosis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Dosis ExtraLight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0.xml"/><Relationship Id="rId37" Type="http://schemas.openxmlformats.org/officeDocument/2006/relationships/font" Target="fonts/DosisExtraLight-regular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DosisExtra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607107ff15_1_12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607107ff15_1_12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6e19d4cf66_0_2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6e19d4cf66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6e19d4cf66_0_2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6e19d4cf66_0_2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6e19d4cf66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6e19d4cf66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e19d4cf66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e19d4cf66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6e19d4cf66_0_2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6e19d4cf66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6e19d4cf66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6e19d4cf66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6e19d4cf66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6e19d4cf66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6e19d4cf66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6e19d4cf66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6e19d4c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6e19d4c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e19d4cf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e19d4cf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 we have</a:t>
            </a:r>
            <a:r>
              <a:rPr lang="en"/>
              <a:t> l</a:t>
            </a:r>
            <a:r>
              <a:rPr lang="en"/>
              <a:t>earned last fall: bagging, boosting (adaboost &amp; gradient boosting), and stacking/multi-layer stacking.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6e19d4cf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6e19d4cf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(answer is in the slide)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6e19d4cf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6e19d4cf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bagging or boosting?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6e19d4cf6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6e19d4cf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learner in the adaboost takes the output of the previous learner, increases the weights of those mis-classified, and inputs into a learner again.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6e19d4cf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6e19d4cf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6e19d4cf66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6e19d4cf66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6e19d4cf66_0_2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6e19d4cf66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4" name="Google Shape;94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84" name="Google Shape;1584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42" name="Google Shape;1642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4" name="Google Shape;1704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05" name="Google Shape;1705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07" name="Google Shape;1807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8" name="Google Shape;18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oogle Shape;1861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1862" name="Google Shape;1862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3" name="Google Shape;2023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24" name="Google Shape;2024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025" name="Google Shape;2025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/>
          <p:nvPr>
            <p:ph type="ctrTitle"/>
          </p:nvPr>
        </p:nvSpPr>
        <p:spPr>
          <a:xfrm>
            <a:off x="8200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6" name="Google Shape;216;p3"/>
          <p:cNvSpPr txBox="1"/>
          <p:nvPr>
            <p:ph idx="1" type="subTitle"/>
          </p:nvPr>
        </p:nvSpPr>
        <p:spPr>
          <a:xfrm>
            <a:off x="8200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2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217" name="Google Shape;217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18" name="Google Shape;218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99" name="Google Shape;299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8" name="Google Shape;4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3" name="Google Shape;423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424" name="Google Shape;424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505" name="Google Shape;505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5" name="Google Shape;625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626" name="Google Shape;626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707" name="Google Shape;707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6" name="Google Shape;8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29" name="Google Shape;829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887" name="Google Shape;887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5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0" name="Google Shape;950;p5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51" name="Google Shape;951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" name="Google Shape;95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5" name="Google Shape;955;p6"/>
          <p:cNvSpPr txBox="1"/>
          <p:nvPr>
            <p:ph idx="1" type="body"/>
          </p:nvPr>
        </p:nvSpPr>
        <p:spPr>
          <a:xfrm>
            <a:off x="801275" y="682650"/>
            <a:ext cx="333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56" name="Google Shape;956;p6"/>
          <p:cNvSpPr txBox="1"/>
          <p:nvPr>
            <p:ph idx="2" type="body"/>
          </p:nvPr>
        </p:nvSpPr>
        <p:spPr>
          <a:xfrm>
            <a:off x="4332624" y="682650"/>
            <a:ext cx="333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957" name="Google Shape;957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958" name="Google Shape;958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016" name="Google Shape;1016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9" name="Google Shape;107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82" name="Google Shape;1082;p7"/>
          <p:cNvSpPr txBox="1"/>
          <p:nvPr>
            <p:ph idx="1" type="body"/>
          </p:nvPr>
        </p:nvSpPr>
        <p:spPr>
          <a:xfrm>
            <a:off x="798225" y="682650"/>
            <a:ext cx="22131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3" name="Google Shape;1083;p7"/>
          <p:cNvSpPr txBox="1"/>
          <p:nvPr>
            <p:ph idx="2" type="body"/>
          </p:nvPr>
        </p:nvSpPr>
        <p:spPr>
          <a:xfrm>
            <a:off x="3124876" y="682650"/>
            <a:ext cx="22131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4" name="Google Shape;1084;p7"/>
          <p:cNvSpPr txBox="1"/>
          <p:nvPr>
            <p:ph idx="3" type="body"/>
          </p:nvPr>
        </p:nvSpPr>
        <p:spPr>
          <a:xfrm>
            <a:off x="5451527" y="682650"/>
            <a:ext cx="22131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5" name="Google Shape;108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088" name="Google Shape;1088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146" name="Google Shape;1146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210" name="Google Shape;1210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268" name="Google Shape;1268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31" name="Google Shape;1331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2" name="Google Shape;13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335" name="Google Shape;1335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393" name="Google Shape;1393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6" name="Google Shape;1456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7" name="Google Shape;14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460" name="Google Shape;1460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8" name="Google Shape;151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9" name="Google Shape;1519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520" name="Google Shape;1520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Font typeface="Montserrat Light"/>
              <a:buNone/>
              <a:defRPr sz="3000">
                <a:solidFill>
                  <a:srgbClr val="3D85C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100" y="644200"/>
            <a:ext cx="6761100" cy="3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▪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●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○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■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3"/>
          <p:cNvSpPr txBox="1"/>
          <p:nvPr>
            <p:ph type="ctrTitle"/>
          </p:nvPr>
        </p:nvSpPr>
        <p:spPr>
          <a:xfrm>
            <a:off x="8200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Model</a:t>
            </a:r>
            <a:endParaRPr/>
          </a:p>
        </p:txBody>
      </p:sp>
      <p:sp>
        <p:nvSpPr>
          <p:cNvPr id="2191" name="Google Shape;2191;p13"/>
          <p:cNvSpPr txBox="1"/>
          <p:nvPr>
            <p:ph idx="1" type="subTitle"/>
          </p:nvPr>
        </p:nvSpPr>
        <p:spPr>
          <a:xfrm>
            <a:off x="8200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DSGT Workshops 01/27/2020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Case Study: Recommendation System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23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How can we predict a user’s selection and provide recommendation? 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What can we use?</a:t>
            </a:r>
            <a:endParaRPr sz="3000"/>
          </a:p>
        </p:txBody>
      </p:sp>
      <p:pic>
        <p:nvPicPr>
          <p:cNvPr id="2247" name="Google Shape;2247;p23"/>
          <p:cNvPicPr preferRelativeResize="0"/>
          <p:nvPr/>
        </p:nvPicPr>
        <p:blipFill rotWithShape="1">
          <a:blip r:embed="rId3">
            <a:alphaModFix/>
          </a:blip>
          <a:srcRect b="0" l="10532" r="7372" t="0"/>
          <a:stretch/>
        </p:blipFill>
        <p:spPr>
          <a:xfrm>
            <a:off x="4304200" y="2995600"/>
            <a:ext cx="3526475" cy="2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p24"/>
          <p:cNvPicPr preferRelativeResize="0"/>
          <p:nvPr/>
        </p:nvPicPr>
        <p:blipFill rotWithShape="1">
          <a:blip r:embed="rId3">
            <a:alphaModFix/>
          </a:blip>
          <a:srcRect b="0" l="17181" r="7494" t="0"/>
          <a:stretch/>
        </p:blipFill>
        <p:spPr>
          <a:xfrm>
            <a:off x="904950" y="444775"/>
            <a:ext cx="6657924" cy="42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25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Collaborative Filtering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8" name="Google Shape;2258;p25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Assume similar people have similar tastes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Use weighted average to find how likely a user would choose a specific item based on the interaction of other similar people with that same item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6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Neighborhood-based Approach</a:t>
            </a:r>
            <a:endParaRPr/>
          </a:p>
        </p:txBody>
      </p:sp>
      <p:pic>
        <p:nvPicPr>
          <p:cNvPr id="2264" name="Google Shape;2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24" y="697008"/>
            <a:ext cx="6857698" cy="425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7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Start</a:t>
            </a:r>
            <a:endParaRPr/>
          </a:p>
        </p:txBody>
      </p:sp>
      <p:sp>
        <p:nvSpPr>
          <p:cNvPr id="2270" name="Google Shape;2270;p27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Product cold start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N</a:t>
            </a:r>
            <a:r>
              <a:rPr lang="en" sz="2000"/>
              <a:t>o reviews or history of being a success among a certain group of users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Visitor cold start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Not </a:t>
            </a:r>
            <a:r>
              <a:rPr lang="en" sz="2000"/>
              <a:t>enough user actions to provide customized insights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28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Content-based Filtering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6" name="Google Shape;2276;p28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Parse item content and user profile to a standard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Vector Space model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Latent Semantic Indexing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Find items similar to those users have interacted with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Char char="▪"/>
            </a:pPr>
            <a:r>
              <a:rPr lang="en" sz="2000"/>
              <a:t>Recommend to users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29"/>
          <p:cNvSpPr txBox="1"/>
          <p:nvPr>
            <p:ph idx="1" type="body"/>
          </p:nvPr>
        </p:nvSpPr>
        <p:spPr>
          <a:xfrm>
            <a:off x="804125" y="682650"/>
            <a:ext cx="6857700" cy="4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500"/>
              <a:t>Use both approaches </a:t>
            </a:r>
            <a:endParaRPr sz="3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500"/>
              <a:t>to make our system </a:t>
            </a:r>
            <a:endParaRPr sz="3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500"/>
              <a:t>more accurate.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4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5"/>
          <p:cNvSpPr txBox="1"/>
          <p:nvPr>
            <p:ph type="title"/>
          </p:nvPr>
        </p:nvSpPr>
        <p:spPr>
          <a:xfrm>
            <a:off x="261100" y="125250"/>
            <a:ext cx="77544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know about “Ensemble”?</a:t>
            </a:r>
            <a:endParaRPr/>
          </a:p>
        </p:txBody>
      </p:sp>
      <p:pic>
        <p:nvPicPr>
          <p:cNvPr id="2202" name="Google Shape;22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25" y="1098800"/>
            <a:ext cx="7401026" cy="311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6"/>
          <p:cNvSpPr txBox="1"/>
          <p:nvPr>
            <p:ph type="title"/>
          </p:nvPr>
        </p:nvSpPr>
        <p:spPr>
          <a:xfrm>
            <a:off x="261100" y="125250"/>
            <a:ext cx="78837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this is ____________ model</a:t>
            </a:r>
            <a:endParaRPr/>
          </a:p>
        </p:txBody>
      </p:sp>
      <p:pic>
        <p:nvPicPr>
          <p:cNvPr id="2208" name="Google Shape;22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53" y="1193500"/>
            <a:ext cx="7824252" cy="329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7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this? </a:t>
            </a:r>
            <a:endParaRPr/>
          </a:p>
        </p:txBody>
      </p:sp>
      <p:pic>
        <p:nvPicPr>
          <p:cNvPr id="2214" name="Google Shape;22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00" y="954250"/>
            <a:ext cx="7710950" cy="336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18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boosting is this?</a:t>
            </a:r>
            <a:endParaRPr/>
          </a:p>
        </p:txBody>
      </p:sp>
      <p:pic>
        <p:nvPicPr>
          <p:cNvPr id="2220" name="Google Shape;22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0" y="970875"/>
            <a:ext cx="7281739" cy="39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9"/>
          <p:cNvSpPr txBox="1"/>
          <p:nvPr>
            <p:ph type="title"/>
          </p:nvPr>
        </p:nvSpPr>
        <p:spPr>
          <a:xfrm>
            <a:off x="261100" y="125250"/>
            <a:ext cx="67611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one work?</a:t>
            </a:r>
            <a:endParaRPr/>
          </a:p>
        </p:txBody>
      </p:sp>
      <p:pic>
        <p:nvPicPr>
          <p:cNvPr id="2226" name="Google Shape;2226;p19"/>
          <p:cNvPicPr preferRelativeResize="0"/>
          <p:nvPr/>
        </p:nvPicPr>
        <p:blipFill rotWithShape="1">
          <a:blip r:embed="rId3">
            <a:alphaModFix/>
          </a:blip>
          <a:srcRect b="3981" l="0" r="0" t="1660"/>
          <a:stretch/>
        </p:blipFill>
        <p:spPr>
          <a:xfrm>
            <a:off x="1291475" y="803375"/>
            <a:ext cx="6071502" cy="42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75" y="873975"/>
            <a:ext cx="6946509" cy="39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00" y="989100"/>
            <a:ext cx="7990751" cy="3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87A1"/>
      </a:accent1>
      <a:accent2>
        <a:srgbClr val="D89F39"/>
      </a:accent2>
      <a:accent3>
        <a:srgbClr val="8BAB42"/>
      </a:accent3>
      <a:accent4>
        <a:srgbClr val="FFFFFF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